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91" r:id="rId7"/>
    <p:sldId id="292" r:id="rId8"/>
    <p:sldId id="293" r:id="rId9"/>
    <p:sldId id="290" r:id="rId10"/>
    <p:sldId id="294" r:id="rId11"/>
    <p:sldId id="261" r:id="rId12"/>
    <p:sldId id="263" r:id="rId13"/>
    <p:sldId id="264" r:id="rId14"/>
    <p:sldId id="265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48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81D01-3FF8-45A5-B28C-FB0DE3252043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D5EF9-189F-4345-A9FC-EA0318532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8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中间的两点就叫</a:t>
            </a:r>
            <a:r>
              <a:rPr lang="en-US" altLang="zh-CN" dirty="0"/>
              <a:t>pitch point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01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中间的两点就叫</a:t>
            </a:r>
            <a:r>
              <a:rPr lang="en-US" altLang="zh-CN" dirty="0"/>
              <a:t>pitch point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339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中间的两点就叫</a:t>
            </a:r>
            <a:r>
              <a:rPr lang="en-US" altLang="zh-CN" dirty="0"/>
              <a:t>pitch point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508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中间的两点就叫</a:t>
            </a:r>
            <a:r>
              <a:rPr lang="en-US" altLang="zh-CN" dirty="0"/>
              <a:t>pitch point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68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Pitch point</a:t>
            </a:r>
            <a:r>
              <a:rPr lang="zh-CN" altLang="en-US" dirty="0"/>
              <a:t>要不变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26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所以就生成了一个渐开线齿廓，使得</a:t>
            </a:r>
            <a:r>
              <a:rPr lang="en-US" altLang="zh-CN" dirty="0"/>
              <a:t>pitch point</a:t>
            </a:r>
            <a:r>
              <a:rPr lang="zh-CN" altLang="en-US" dirty="0"/>
              <a:t>不变。</a:t>
            </a:r>
            <a:r>
              <a:rPr lang="en-US" altLang="zh-CN" dirty="0"/>
              <a:t>SW</a:t>
            </a:r>
            <a:r>
              <a:rPr lang="zh-CN" altLang="en-US" dirty="0"/>
              <a:t>能绘制方程曲线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8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433A0-C71B-46CB-B36F-C1C1C6DC2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E47D62-7CD8-4361-8D94-B75A6A155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869A4-5774-4F56-B86C-5D517D19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1C2B4-47D0-4DF2-B3A7-6241EFBB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4865FA-602F-488D-BF80-ED2F8B92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2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B95FC-EFA3-4627-B127-99724342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1F5172-94EF-4EDB-B6D0-667151436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188C8-E60C-48C6-8555-56F50ABC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1962C8-744C-4F24-89FA-B860F4A1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13F065-8844-49F9-91CC-2105922F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7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295548-98EA-4234-904E-3CB51F7D8F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4E20C8-901E-4D01-ADAE-1F7F7BE41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C4BD3B-7D91-4837-AA69-8CCBF1CD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B08256-4414-4E76-A581-89B6A248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331079-C132-43AE-91B4-B965150A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7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731A2-14D8-4B27-B988-BE4DB89C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5C53A-6B14-462F-9AD4-7F321E5A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231BA-5659-41A0-8931-448A2DBA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EFC17-7F3C-4D0B-B653-A1EC8022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C1F71-5F8C-4C38-B80B-A85623C7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26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2F6E0-DE15-4498-B90F-AD434D2B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383E73-7AE8-480E-9B57-8A5E7EE7F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F22E9-1E08-4900-826F-5E3F40F8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CF3DD-BF53-49EF-AF95-9FDB6500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738A5-FACF-4EF9-A95C-36A1EDAC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44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AE608-A886-419E-84DA-AB4BEA2C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0D0AA-B78A-4000-87DE-3F842400B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8A427F-AB5C-4DF8-BF23-BA5AC3650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5A5253-1F07-4E0D-9A7F-CD291063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7A06D9-D23D-43AE-A2EF-BCC8FDD8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758A16-5C81-48A8-8D75-14E6C0D7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67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78F37-BC93-4F8A-90E3-DEF88E31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0F9D65-6F91-4BFC-BC71-4556DB774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528AA0-A2D7-4D32-9F00-F34B64357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84BC71-352A-4382-8CD1-305439FDE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DD6E68-52FC-4EF1-8182-F14EF4CFC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C81F41-A2D4-4D83-A395-E57282F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BACFF9-E790-43E9-9196-002CF20F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9B63F8-46D3-4555-A56A-CD52D517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77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90E5A-69E0-431E-BFCF-45969305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4D732A-CA5B-4B68-93F5-E954BFC4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C349EC-9B4B-44A8-AE3F-56FD9F72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00D59D-6C38-47F6-AEB7-F3F766F9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3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C4AF18-0A85-40F1-9D67-316BCB5D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765570-02D0-4232-ACA6-9A3E0309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DAC2A7-CA6B-45EC-AC15-F6350366B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78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A301-27D8-4F71-AE13-593D037A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411FF-D515-4547-B3A6-5F493B30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7C431-A377-4014-91A8-996B4EF6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99B9F1-D58B-456A-BF2B-ECCFB94C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8CC5E2-CB0F-4E71-B792-947A54AA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21DAA4-74B6-4B67-96DB-49F5C9ED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3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B1752-467A-4A39-AB0B-FF9643C9D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7401F1-15C4-4530-B909-1AD881EEA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DED146-365A-452C-A03A-0B19A754D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3BAAA-9D68-4F63-9ADF-56D19E0E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E7839A-ADB8-4079-BFD0-84C492B7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9944D-1EC8-401B-B71B-E7BFF21B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8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2E890B-A12A-4AA7-8AE2-AF8EB28D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FFEB23-5C7D-4D4F-BD47-11DAAACDC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A26FE-CC45-4B97-8A4F-F49BEDA75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C4E8F-3306-4988-A3D6-1967BDD71DD9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9BAD9-9C1C-4547-9838-F29FB6B0E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8751CB-CA84-420D-B2EE-6246E24CD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9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png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12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tags" Target="../tags/tag5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corasir.com/?page_id=2159" TargetMode="External"/><Relationship Id="rId2" Type="http://schemas.openxmlformats.org/officeDocument/2006/relationships/hyperlink" Target="https://www.icourse163.org/course/XJTU-1001595002?tid=120670620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libili.com/video/BV1dT4y1J7eM?t=110&amp;tdsourcetag=s_pctim_aiomsg" TargetMode="External"/><Relationship Id="rId4" Type="http://schemas.openxmlformats.org/officeDocument/2006/relationships/hyperlink" Target="http://www.maidiyun.com/download/softinfo.aspx?id=1&amp;tdsourcetag=s_pctim_aioms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iW41187vZ/?spm_id_from=333.788.videocard.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B2F6B-2520-4B98-9350-8CD19CFA5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Gear Basics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B94ADD-F527-4BDE-8B6A-E739A6750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李岱峰，</a:t>
            </a:r>
            <a:r>
              <a:rPr lang="en-US" altLang="zh-CN" dirty="0"/>
              <a:t> 17</a:t>
            </a:r>
            <a:r>
              <a:rPr lang="zh-CN" altLang="en-US" dirty="0"/>
              <a:t>机器人工程</a:t>
            </a:r>
            <a:endParaRPr lang="en-US" altLang="zh-CN" dirty="0"/>
          </a:p>
          <a:p>
            <a:r>
              <a:rPr lang="en-US" altLang="zh-CN" dirty="0"/>
              <a:t>2020.07.22</a:t>
            </a:r>
          </a:p>
          <a:p>
            <a:r>
              <a:rPr lang="en-US" altLang="zh-CN" dirty="0"/>
              <a:t>Updated by July 24,2020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951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FD3A84A-D228-445B-B09B-748BCAEC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9" y="76810"/>
            <a:ext cx="10515600" cy="64933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600" dirty="0"/>
              <a:t>Calculate gear transmission-Planetary Gear Set</a:t>
            </a:r>
            <a:br>
              <a:rPr lang="en-US" altLang="zh-CN" sz="3600" dirty="0"/>
            </a:br>
            <a:r>
              <a:rPr lang="en-US" altLang="zh-CN" sz="2700" dirty="0">
                <a:solidFill>
                  <a:srgbClr val="C00000"/>
                </a:solidFill>
              </a:rPr>
              <a:t>Three modes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E0030F-B832-49DE-9560-3129E4976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887985"/>
            <a:ext cx="10632142" cy="5082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14177E-21A8-4F4C-9006-B4F587D5C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7" r="6459"/>
          <a:stretch/>
        </p:blipFill>
        <p:spPr>
          <a:xfrm>
            <a:off x="8417859" y="3966579"/>
            <a:ext cx="3693458" cy="28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682C50-8F83-4D07-B5A2-B8F4B516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65778"/>
            <a:ext cx="7924800" cy="45264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C17E04-90F2-493E-8AB3-3A6BF03D36D0}"/>
              </a:ext>
            </a:extLst>
          </p:cNvPr>
          <p:cNvSpPr txBox="1"/>
          <p:nvPr/>
        </p:nvSpPr>
        <p:spPr>
          <a:xfrm>
            <a:off x="981074" y="482084"/>
            <a:ext cx="1022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If the pitch point moves, then the angular speed of the driven gear changes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688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AC7B66-06D0-4329-97C0-887FEE19B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687" y="1155104"/>
            <a:ext cx="3826620" cy="36191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2E3A24-66B6-45BA-942A-30C53EB2E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12" y="1155104"/>
            <a:ext cx="2850448" cy="36191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769228-FC47-4709-88C1-2C4B65F44B28}"/>
              </a:ext>
            </a:extLst>
          </p:cNvPr>
          <p:cNvSpPr txBox="1"/>
          <p:nvPr/>
        </p:nvSpPr>
        <p:spPr>
          <a:xfrm>
            <a:off x="219074" y="205859"/>
            <a:ext cx="1022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渐开线 </a:t>
            </a:r>
            <a:r>
              <a:rPr lang="en-US" altLang="zh-CN" sz="2400" dirty="0"/>
              <a:t>Involute</a:t>
            </a:r>
            <a:r>
              <a:rPr lang="zh-CN" altLang="en-US" sz="2400" dirty="0"/>
              <a:t> </a:t>
            </a:r>
            <a:r>
              <a:rPr lang="en-US" altLang="zh-CN" sz="2400" dirty="0"/>
              <a:t>curves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548C2B-E200-4F55-819C-D27E241ED2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410" y="1121919"/>
            <a:ext cx="3395047" cy="10709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E6FCC2-F384-4F12-88D6-FA01C5B5A0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85" y="4918119"/>
            <a:ext cx="3395047" cy="64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4E87C0-6BCE-46C0-A51F-F5434D92AC80}"/>
                  </a:ext>
                </a:extLst>
              </p:cNvPr>
              <p:cNvSpPr txBox="1"/>
              <p:nvPr/>
            </p:nvSpPr>
            <p:spPr>
              <a:xfrm>
                <a:off x="500312" y="573594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/>
                  <a:t>极坐标方程</a:t>
                </a:r>
                <a:endParaRPr lang="en-US" altLang="zh-CN" sz="1800" dirty="0"/>
              </a:p>
              <a:p>
                <a:r>
                  <a:rPr lang="zh-CN" altLang="en-US" sz="1800" dirty="0"/>
                  <a:t>其中：</a:t>
                </a:r>
                <a:r>
                  <a:rPr lang="en-US" altLang="zh-CN" sz="1800" dirty="0"/>
                  <a:t>inv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18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800" dirty="0"/>
                  <a:t>称为渐开线函数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4E87C0-6BCE-46C0-A51F-F5434D92A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2" y="5735944"/>
                <a:ext cx="6096000" cy="646331"/>
              </a:xfrm>
              <a:prstGeom prst="rect">
                <a:avLst/>
              </a:prstGeom>
              <a:blipFill>
                <a:blip r:embed="rId11"/>
                <a:stretch>
                  <a:fillRect l="-800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3CF06B28-73AE-4510-8EAE-A4765796D5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259" y="5007394"/>
            <a:ext cx="3242666" cy="25447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80EC750-FE0B-468B-B3DF-9744CC7B1D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59" y="5457531"/>
            <a:ext cx="3178666" cy="25447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C941089-F884-4302-B05F-BB6BF7380665}"/>
              </a:ext>
            </a:extLst>
          </p:cNvPr>
          <p:cNvSpPr txBox="1"/>
          <p:nvPr/>
        </p:nvSpPr>
        <p:spPr>
          <a:xfrm>
            <a:off x="7129019" y="59076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笛卡尔坐标系方程</a:t>
            </a:r>
            <a:endParaRPr lang="en-US" altLang="zh-CN" sz="1800" dirty="0"/>
          </a:p>
          <a:p>
            <a:r>
              <a:rPr lang="en-US" altLang="zh-CN" dirty="0"/>
              <a:t>a</a:t>
            </a:r>
            <a:r>
              <a:rPr lang="zh-CN" altLang="en-US" dirty="0"/>
              <a:t>代表起始位置</a:t>
            </a:r>
          </a:p>
        </p:txBody>
      </p:sp>
    </p:spTree>
    <p:extLst>
      <p:ext uri="{BB962C8B-B14F-4D97-AF65-F5344CB8AC3E}">
        <p14:creationId xmlns:p14="http://schemas.microsoft.com/office/powerpoint/2010/main" val="861566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546D68-6099-4F72-8770-14567B59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5" y="4097718"/>
            <a:ext cx="2386295" cy="27061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D6C689-DBCF-4759-80D2-382EBE0FF585}"/>
              </a:ext>
            </a:extLst>
          </p:cNvPr>
          <p:cNvSpPr txBox="1"/>
          <p:nvPr/>
        </p:nvSpPr>
        <p:spPr>
          <a:xfrm>
            <a:off x="0" y="6703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Nomenclature/Terminology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46EA9A-3274-448D-BA7F-D715E23F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816"/>
            <a:ext cx="5425628" cy="3585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6DD1E3-C6D1-4372-96A3-760525CDE022}"/>
                  </a:ext>
                </a:extLst>
              </p:cNvPr>
              <p:cNvSpPr txBox="1"/>
              <p:nvPr/>
            </p:nvSpPr>
            <p:spPr>
              <a:xfrm>
                <a:off x="5934494" y="57291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b="1" i="0" u="none" strike="noStrike" baseline="0" dirty="0">
                    <a:latin typeface="TimesNewRomanPS-BoldMT"/>
                  </a:rPr>
                  <a:t>Circular pitch </a:t>
                </a:r>
                <a:r>
                  <a:rPr lang="zh-CN" altLang="en-US" sz="1800" b="1" i="0" u="none" strike="noStrike" baseline="0" dirty="0">
                    <a:latin typeface="TimesNewRomanPS-BoldMT"/>
                  </a:rPr>
                  <a:t>齿距</a:t>
                </a:r>
                <a:r>
                  <a:rPr lang="en-US" altLang="zh-CN" sz="1800" b="1" i="0" u="none" strike="noStrike" baseline="0" dirty="0">
                    <a:latin typeface="TimesNewRomanPS-BoldMT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6DD1E3-C6D1-4372-96A3-760525CD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494" y="572916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700" t="-1147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21CB7AA-C2B8-4A2A-BD98-870C486AAF4B}"/>
              </a:ext>
            </a:extLst>
          </p:cNvPr>
          <p:cNvSpPr txBox="1"/>
          <p:nvPr/>
        </p:nvSpPr>
        <p:spPr>
          <a:xfrm>
            <a:off x="0" y="494271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基圆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49925D-B0EF-417F-968C-1674C0B1D66A}"/>
              </a:ext>
            </a:extLst>
          </p:cNvPr>
          <p:cNvSpPr txBox="1"/>
          <p:nvPr/>
        </p:nvSpPr>
        <p:spPr>
          <a:xfrm>
            <a:off x="1863769" y="5772150"/>
            <a:ext cx="7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节圆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D4A186F-113F-4D40-8793-DBA502FB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94" y="902705"/>
            <a:ext cx="4311392" cy="9186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7D05379-1085-4062-B952-33051604C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376" y="5010727"/>
            <a:ext cx="6438900" cy="11253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8D7C048-2DA1-4852-BB16-AAF71B7D6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054367"/>
            <a:ext cx="5864657" cy="270618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ACFAABF-FF91-4B8C-8193-371BF6E75C20}"/>
              </a:ext>
            </a:extLst>
          </p:cNvPr>
          <p:cNvSpPr txBox="1"/>
          <p:nvPr/>
        </p:nvSpPr>
        <p:spPr>
          <a:xfrm>
            <a:off x="4806220" y="2011856"/>
            <a:ext cx="1419225" cy="251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压力角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基圆齿距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模数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齿顶高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齿根高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空隙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齿厚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93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FCA64D-A8CF-42B6-8413-EA5B310D9D27}"/>
              </a:ext>
            </a:extLst>
          </p:cNvPr>
          <p:cNvSpPr txBox="1"/>
          <p:nvPr/>
        </p:nvSpPr>
        <p:spPr>
          <a:xfrm>
            <a:off x="2161269" y="2447925"/>
            <a:ext cx="7972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演示：</a:t>
            </a:r>
            <a:r>
              <a:rPr lang="en-US" altLang="zh-CN" sz="4000" dirty="0"/>
              <a:t>SW Toolbox</a:t>
            </a:r>
            <a:r>
              <a:rPr lang="zh-CN" altLang="en-US" sz="4000" dirty="0"/>
              <a:t>和今日制造插件</a:t>
            </a:r>
          </a:p>
        </p:txBody>
      </p:sp>
    </p:spTree>
    <p:extLst>
      <p:ext uri="{BB962C8B-B14F-4D97-AF65-F5344CB8AC3E}">
        <p14:creationId xmlns:p14="http://schemas.microsoft.com/office/powerpoint/2010/main" val="3338786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2FA54-B92B-489B-8E0F-026026E8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D3320-DEC1-4920-89C6-22BE47B84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中国大学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，西安交通大学，机械设计基础：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https://www.icourse163.org/course/XJTU-1001595002?tid=1206706204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SUSTech ME303 Introduction to Mechanical Design, Chaoyang Song: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https://ancorasir.com/?page_id=2159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SUSTech SDM232 Mechanical Design and Manufacturing,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Yuanqing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插件，今日制造下载：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http://www.maidiyun.com/download/softinfo.aspx?id=1&amp;tdsourcetag=s_pctim_aiomsg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。相关介绍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bilibili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https://www.bilibili.com/video/BV1dT4y1J7eM?t=110&amp;tdsourcetag=s_pctim_aiomsg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918A0-5F25-4DC4-B2BD-8E1C5B8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77FE15-A283-4AB5-81C5-D99E2FB9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Types of gear</a:t>
            </a:r>
          </a:p>
          <a:p>
            <a:r>
              <a:rPr lang="en-US" altLang="zh-CN" dirty="0"/>
              <a:t>Calculate gear transmission</a:t>
            </a:r>
          </a:p>
          <a:p>
            <a:r>
              <a:rPr lang="zh-CN" altLang="en-US" sz="2800" dirty="0"/>
              <a:t>渐开线 </a:t>
            </a:r>
            <a:r>
              <a:rPr lang="en-US" altLang="zh-CN" sz="2800" dirty="0"/>
              <a:t>Involute</a:t>
            </a:r>
            <a:r>
              <a:rPr lang="zh-CN" altLang="en-US" sz="2800" dirty="0"/>
              <a:t> </a:t>
            </a:r>
            <a:r>
              <a:rPr lang="en-US" altLang="zh-CN" sz="2800" dirty="0"/>
              <a:t>curves</a:t>
            </a:r>
            <a:endParaRPr lang="zh-CN" altLang="en-US" sz="2800" dirty="0"/>
          </a:p>
          <a:p>
            <a:r>
              <a:rPr lang="en-US" altLang="zh-CN" dirty="0"/>
              <a:t>Nomenclature/Terminology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92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EC31EB-FA2D-4914-AC5B-F26CC619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78" y="0"/>
            <a:ext cx="966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1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386340-E09F-4749-96FB-3ED2F8750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"/>
          <a:stretch/>
        </p:blipFill>
        <p:spPr>
          <a:xfrm>
            <a:off x="1230591" y="85725"/>
            <a:ext cx="97308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C8102-3535-48E3-B2FA-F7B856CD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9" y="7681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Calculate gear transmission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A06C9-B035-4435-8E66-2C998733B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301" b="36122"/>
          <a:stretch/>
        </p:blipFill>
        <p:spPr>
          <a:xfrm>
            <a:off x="956161" y="1402373"/>
            <a:ext cx="4514850" cy="29910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141717-A51A-465E-8490-947A3CF278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13" t="25177" r="8837" b="56233"/>
          <a:stretch/>
        </p:blipFill>
        <p:spPr>
          <a:xfrm>
            <a:off x="2514598" y="4585188"/>
            <a:ext cx="1397977" cy="870439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E9E008DB-9D65-4A97-A5FC-D580F0E0B0BC}"/>
              </a:ext>
            </a:extLst>
          </p:cNvPr>
          <p:cNvSpPr/>
          <p:nvPr/>
        </p:nvSpPr>
        <p:spPr>
          <a:xfrm>
            <a:off x="6115050" y="2041281"/>
            <a:ext cx="1318846" cy="131884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DED101A-D598-4789-92CC-11DED000A322}"/>
              </a:ext>
            </a:extLst>
          </p:cNvPr>
          <p:cNvSpPr/>
          <p:nvPr/>
        </p:nvSpPr>
        <p:spPr>
          <a:xfrm>
            <a:off x="7433896" y="2041281"/>
            <a:ext cx="1652954" cy="165295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6C130A6-6845-45E1-B1F7-80F300D09DAE}"/>
              </a:ext>
            </a:extLst>
          </p:cNvPr>
          <p:cNvSpPr/>
          <p:nvPr/>
        </p:nvSpPr>
        <p:spPr>
          <a:xfrm>
            <a:off x="9019442" y="1712403"/>
            <a:ext cx="1318846" cy="131884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EBDDCF-764F-4CF4-AA9D-B47D4055B006}"/>
              </a:ext>
            </a:extLst>
          </p:cNvPr>
          <p:cNvSpPr/>
          <p:nvPr/>
        </p:nvSpPr>
        <p:spPr>
          <a:xfrm>
            <a:off x="9911131" y="2981813"/>
            <a:ext cx="276999" cy="2769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60E6A11-CA0F-4DC8-A8E5-468B7B7A55E6}"/>
              </a:ext>
            </a:extLst>
          </p:cNvPr>
          <p:cNvSpPr/>
          <p:nvPr/>
        </p:nvSpPr>
        <p:spPr>
          <a:xfrm>
            <a:off x="10180027" y="3694235"/>
            <a:ext cx="1318846" cy="131884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4454E5-6B89-4BD6-991E-05A998168715}"/>
                  </a:ext>
                </a:extLst>
              </p:cNvPr>
              <p:cNvSpPr txBox="1"/>
              <p:nvPr/>
            </p:nvSpPr>
            <p:spPr>
              <a:xfrm>
                <a:off x="6588645" y="2562204"/>
                <a:ext cx="308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4454E5-6B89-4BD6-991E-05A998168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645" y="2562204"/>
                <a:ext cx="308033" cy="276999"/>
              </a:xfrm>
              <a:prstGeom prst="rect">
                <a:avLst/>
              </a:prstGeom>
              <a:blipFill>
                <a:blip r:embed="rId5"/>
                <a:stretch>
                  <a:fillRect l="-18000" r="-400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435A174-8A7E-49C7-B75E-49265FF62BF0}"/>
                  </a:ext>
                </a:extLst>
              </p:cNvPr>
              <p:cNvSpPr txBox="1"/>
              <p:nvPr/>
            </p:nvSpPr>
            <p:spPr>
              <a:xfrm>
                <a:off x="8088041" y="2751238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435A174-8A7E-49C7-B75E-49265FF62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041" y="2751238"/>
                <a:ext cx="313356" cy="276999"/>
              </a:xfrm>
              <a:prstGeom prst="rect">
                <a:avLst/>
              </a:prstGeom>
              <a:blipFill>
                <a:blip r:embed="rId6"/>
                <a:stretch>
                  <a:fillRect l="-17647" r="-3922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F649547-7FE0-4B10-A79A-C0EECFAB0A3C}"/>
                  </a:ext>
                </a:extLst>
              </p:cNvPr>
              <p:cNvSpPr txBox="1"/>
              <p:nvPr/>
            </p:nvSpPr>
            <p:spPr>
              <a:xfrm>
                <a:off x="9524848" y="2239432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F649547-7FE0-4B10-A79A-C0EECFAB0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848" y="2239432"/>
                <a:ext cx="313356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61B4F19-0972-4F8B-A711-AF2709DBAF6F}"/>
                  </a:ext>
                </a:extLst>
              </p:cNvPr>
              <p:cNvSpPr txBox="1"/>
              <p:nvPr/>
            </p:nvSpPr>
            <p:spPr>
              <a:xfrm>
                <a:off x="10721489" y="4215158"/>
                <a:ext cx="3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61B4F19-0972-4F8B-A711-AF2709DB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489" y="4215158"/>
                <a:ext cx="321370" cy="276999"/>
              </a:xfrm>
              <a:prstGeom prst="rect">
                <a:avLst/>
              </a:prstGeom>
              <a:blipFill>
                <a:blip r:embed="rId8"/>
                <a:stretch>
                  <a:fillRect l="-17308" r="-1923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9CECFA9-741D-48FB-93A4-A16461E49E00}"/>
              </a:ext>
            </a:extLst>
          </p:cNvPr>
          <p:cNvSpPr/>
          <p:nvPr/>
        </p:nvSpPr>
        <p:spPr>
          <a:xfrm>
            <a:off x="10267196" y="3515213"/>
            <a:ext cx="276999" cy="2769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80C00E3-DB31-4CE9-BF7E-3634B382B3E9}"/>
              </a:ext>
            </a:extLst>
          </p:cNvPr>
          <p:cNvSpPr/>
          <p:nvPr/>
        </p:nvSpPr>
        <p:spPr>
          <a:xfrm>
            <a:off x="10092107" y="3221414"/>
            <a:ext cx="138714" cy="1387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A10C007-54F0-41A8-B769-EB47080AA0E2}"/>
              </a:ext>
            </a:extLst>
          </p:cNvPr>
          <p:cNvSpPr/>
          <p:nvPr/>
        </p:nvSpPr>
        <p:spPr>
          <a:xfrm>
            <a:off x="10205226" y="3376499"/>
            <a:ext cx="138714" cy="1387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D6144F-BBE1-4D6D-838D-931BE9804F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38408"/>
            <a:ext cx="4547734" cy="646639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CA597E0A-3F27-4CCC-A3C3-AD04727146CA}"/>
              </a:ext>
            </a:extLst>
          </p:cNvPr>
          <p:cNvSpPr txBox="1"/>
          <p:nvPr/>
        </p:nvSpPr>
        <p:spPr>
          <a:xfrm>
            <a:off x="3162300" y="1238250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节点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FF1E4-DFC3-4396-8EF0-673B1A7D9F63}"/>
              </a:ext>
            </a:extLst>
          </p:cNvPr>
          <p:cNvSpPr txBox="1"/>
          <p:nvPr/>
        </p:nvSpPr>
        <p:spPr>
          <a:xfrm>
            <a:off x="5996461" y="5964151"/>
            <a:ext cx="454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Where N means the number of teeth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AD22B5-9840-4477-B8D1-A5B08509B52D}"/>
              </a:ext>
            </a:extLst>
          </p:cNvPr>
          <p:cNvSpPr txBox="1"/>
          <p:nvPr/>
        </p:nvSpPr>
        <p:spPr>
          <a:xfrm>
            <a:off x="6036841" y="6422029"/>
            <a:ext cx="454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More explanation on the next slide --&gt;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90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C8102-3535-48E3-B2FA-F7B856CD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9" y="7681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Calculate gear transmission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BBA7AB-DDEC-423A-901D-BEEA6DE3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88" y="1279619"/>
            <a:ext cx="9758542" cy="4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C8102-3535-48E3-B2FA-F7B856CD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9" y="7681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Calculate gear transmission-Compound Gear Trains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CB1FE4-8988-4672-86E0-948C089B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884"/>
            <a:ext cx="12192000" cy="452623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4B061AE-8325-4A3F-9FC1-EB796F1BF433}"/>
              </a:ext>
            </a:extLst>
          </p:cNvPr>
          <p:cNvCxnSpPr>
            <a:cxnSpLocks/>
          </p:cNvCxnSpPr>
          <p:nvPr/>
        </p:nvCxnSpPr>
        <p:spPr>
          <a:xfrm flipV="1">
            <a:off x="2814918" y="1165884"/>
            <a:ext cx="779929" cy="1429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7E7296B-A4B2-4882-AFD3-06767A00B647}"/>
              </a:ext>
            </a:extLst>
          </p:cNvPr>
          <p:cNvSpPr txBox="1"/>
          <p:nvPr/>
        </p:nvSpPr>
        <p:spPr>
          <a:xfrm>
            <a:off x="3505201" y="996607"/>
            <a:ext cx="3680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上下两个齿轮同轴且同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</a:rPr>
              <a:t>Angular Velocity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B06863-1C92-4CE3-B419-86C9EA628899}"/>
              </a:ext>
            </a:extLst>
          </p:cNvPr>
          <p:cNvSpPr txBox="1"/>
          <p:nvPr/>
        </p:nvSpPr>
        <p:spPr>
          <a:xfrm>
            <a:off x="5909511" y="4116324"/>
            <a:ext cx="628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输出速度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输入速度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zh-CN" altLang="en-US" dirty="0">
                <a:solidFill>
                  <a:srgbClr val="C00000"/>
                </a:solidFill>
              </a:rPr>
              <a:t>驱动齿轮齿数乘积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被驱动齿轮齿数乘积</a:t>
            </a:r>
          </a:p>
        </p:txBody>
      </p:sp>
    </p:spTree>
    <p:extLst>
      <p:ext uri="{BB962C8B-B14F-4D97-AF65-F5344CB8AC3E}">
        <p14:creationId xmlns:p14="http://schemas.microsoft.com/office/powerpoint/2010/main" val="371825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4868DD-D378-43E5-A9DF-7DC657002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245"/>
            <a:ext cx="12192000" cy="54275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7C8102-3535-48E3-B2FA-F7B856CD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9" y="76810"/>
            <a:ext cx="10515600" cy="64933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Calculate gear transmission-Planetary Gear Set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E7296B-A4B2-4882-AFD3-06767A00B647}"/>
              </a:ext>
            </a:extLst>
          </p:cNvPr>
          <p:cNvSpPr txBox="1"/>
          <p:nvPr/>
        </p:nvSpPr>
        <p:spPr>
          <a:xfrm>
            <a:off x="5602942" y="482453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转换参考系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B06863-1C92-4CE3-B419-86C9EA628899}"/>
                  </a:ext>
                </a:extLst>
              </p:cNvPr>
              <p:cNvSpPr txBox="1"/>
              <p:nvPr/>
            </p:nvSpPr>
            <p:spPr>
              <a:xfrm>
                <a:off x="2954755" y="6228554"/>
                <a:ext cx="7920438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represent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arm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sun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planet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means velocity of 3 relative to 1.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B06863-1C92-4CE3-B419-86C9EA628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755" y="6228554"/>
                <a:ext cx="7920438" cy="394019"/>
              </a:xfrm>
              <a:prstGeom prst="rect">
                <a:avLst/>
              </a:prstGeom>
              <a:blipFill>
                <a:blip r:embed="rId4"/>
                <a:stretch>
                  <a:fillRect t="-7813" r="-385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2C32419-EF6C-49A6-8E3A-E08A12CE4576}"/>
              </a:ext>
            </a:extLst>
          </p:cNvPr>
          <p:cNvSpPr txBox="1"/>
          <p:nvPr/>
        </p:nvSpPr>
        <p:spPr>
          <a:xfrm>
            <a:off x="2420472" y="4824535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参考系：站在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</a:rPr>
              <a:t>arm 1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上面观察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60E5E2-D8E0-4DEB-8319-86D31BF3EF03}"/>
              </a:ext>
            </a:extLst>
          </p:cNvPr>
          <p:cNvSpPr txBox="1"/>
          <p:nvPr/>
        </p:nvSpPr>
        <p:spPr>
          <a:xfrm>
            <a:off x="7835154" y="4824535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参考系：从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</a:rPr>
              <a:t>arm 1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上面跳下来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245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98D383-961F-4E19-83EB-FD4BABEB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0" y="854604"/>
            <a:ext cx="7673788" cy="567587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FD3A84A-D228-445B-B09B-748BCAEC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9" y="76810"/>
            <a:ext cx="10515600" cy="64933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Calculate gear transmission-Planetary Gear Set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D33568-5FA8-4630-81AE-A60A899A9A19}"/>
              </a:ext>
            </a:extLst>
          </p:cNvPr>
          <p:cNvSpPr txBox="1"/>
          <p:nvPr/>
        </p:nvSpPr>
        <p:spPr>
          <a:xfrm>
            <a:off x="8763000" y="5472517"/>
            <a:ext cx="3164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https://www.bilibili.com/video/BV1iW41187vZ/?spm_id_from=333.788.videocard.0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E5DCC6-BA20-433A-9C8F-58736AC0A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7" r="6459"/>
          <a:stretch/>
        </p:blipFill>
        <p:spPr>
          <a:xfrm>
            <a:off x="8498542" y="2594965"/>
            <a:ext cx="3693458" cy="28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150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925.009"/>
  <p:tag name="LATEXADDIN" val="\documentclass{article}&#10;\usepackage{amsmath}&#10;\pagestyle{empty}&#10;\begin{document}&#10;&#10;$$&#10;\frac{\omega_n}{\omega_1} = (-1)^{(n-1)}\frac{R_1}{R_n}&#10;= (-1)^{(n-1)}\frac{N_1}{N_n}&#10;$$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5.4218"/>
  <p:tag name="ORIGINALWIDTH" val="1982.752"/>
  <p:tag name="LATEXADDIN" val="\documentclass{article}&#10;\usepackage{amsmath}&#10;\pagestyle{empty}&#10;\begin{document}&#10;&#10;$$&#10;\begin{aligned}&#10;\tan \alpha_K &amp;= \frac{\overline{KN}}{r_b}=\frac{\overline{AN}}{r_b} \\&#10;&amp;= \frac{r_b (\alpha_K + \theta_K)}{r_b}&#10;&amp;= \alpha_K + \theta_K&#10;\end{aligned}&#10;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670.791"/>
  <p:tag name="LATEXADDIN" val="\documentclass{article}&#10;\usepackage{amsmath}&#10;\pagestyle{empty}&#10;\begin{document}&#10;&#10;$$&#10;\left\{\begin{matrix}&#10;\theta_K =&amp; \tan \alpha_K - \alpha_k = inv \alpha_K\\&#10;r_K =&amp; \frac{r_b}{\cos \alpha_K} &#10;\end{matrix}\right.&#10;$$&#10;&#10;&#10;\end{document}"/>
  <p:tag name="IGUANATEXSIZE" val="20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95.8"/>
  <p:tag name="LATEXADDIN" val="\documentclass{article}&#10;\usepackage{amsmath}&#10;\pagestyle{empty}&#10;\begin{document}&#10;&#10;$$&#10;X_a(t) = r(\cos t + (t-a) \sin t)&#10;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64.304"/>
  <p:tag name="LATEXADDIN" val="\documentclass{article}&#10;\usepackage{amsmath}&#10;\pagestyle{empty}&#10;\begin{document}&#10;&#10;$$&#10;Y_a(t) = r(\sin t + (t-a) \cos t)&#10;$$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401</Words>
  <Application>Microsoft Office PowerPoint</Application>
  <PresentationFormat>宽屏</PresentationFormat>
  <Paragraphs>64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TimesNewRomanPS-BoldMT</vt:lpstr>
      <vt:lpstr>等线</vt:lpstr>
      <vt:lpstr>等线 Light</vt:lpstr>
      <vt:lpstr>Arial</vt:lpstr>
      <vt:lpstr>Cambria Math</vt:lpstr>
      <vt:lpstr>Times New Roman</vt:lpstr>
      <vt:lpstr>Office 主题​​</vt:lpstr>
      <vt:lpstr>Gear Basics</vt:lpstr>
      <vt:lpstr>Content</vt:lpstr>
      <vt:lpstr>PowerPoint 演示文稿</vt:lpstr>
      <vt:lpstr>PowerPoint 演示文稿</vt:lpstr>
      <vt:lpstr>Calculate gear transmission</vt:lpstr>
      <vt:lpstr>Calculate gear transmission</vt:lpstr>
      <vt:lpstr>Calculate gear transmission-Compound Gear Trains</vt:lpstr>
      <vt:lpstr>Calculate gear transmission-Planetary Gear Set</vt:lpstr>
      <vt:lpstr>Calculate gear transmission-Planetary Gear Set</vt:lpstr>
      <vt:lpstr>Calculate gear transmission-Planetary Gear Set Three modes</vt:lpstr>
      <vt:lpstr>PowerPoint 演示文稿</vt:lpstr>
      <vt:lpstr>PowerPoint 演示文稿</vt:lpstr>
      <vt:lpstr>PowerPoint 演示文稿</vt:lpstr>
      <vt:lpstr>PowerPoint 演示文稿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Gear Basics</dc:title>
  <dc:creator>Li Daifeng</dc:creator>
  <cp:lastModifiedBy>Li Daifeng</cp:lastModifiedBy>
  <cp:revision>17</cp:revision>
  <dcterms:created xsi:type="dcterms:W3CDTF">2020-07-22T11:01:54Z</dcterms:created>
  <dcterms:modified xsi:type="dcterms:W3CDTF">2020-07-24T08:34:42Z</dcterms:modified>
</cp:coreProperties>
</file>